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1055" r:id="rId2"/>
    <p:sldId id="1056" r:id="rId3"/>
    <p:sldId id="1535" r:id="rId4"/>
    <p:sldId id="1534" r:id="rId5"/>
    <p:sldId id="1536" r:id="rId6"/>
    <p:sldId id="1537" r:id="rId7"/>
    <p:sldId id="1539" r:id="rId8"/>
    <p:sldId id="1540" r:id="rId9"/>
    <p:sldId id="1543" r:id="rId10"/>
    <p:sldId id="1545" r:id="rId11"/>
    <p:sldId id="1546" r:id="rId12"/>
    <p:sldId id="1541" r:id="rId13"/>
    <p:sldId id="1542" r:id="rId14"/>
    <p:sldId id="154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83DC4-99F1-45BC-A58E-C40A70F12AA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0924C-9955-43CD-BF3F-87798BF93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651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A69FB0-FACA-4FEB-BCEB-4D285D820F06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92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7CA91-47A0-47FB-8B79-AA1A363D1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44F9BC-4246-4715-8DE0-B346CF8F2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2BD40-C290-4641-A15B-C891E59B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9C0C-9473-4EE9-9291-0C83717C912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8829E-14B5-48FC-A47B-CEC73CFEE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86A35-D2D1-49F7-8C61-A8BEE32D0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2BBA-03A1-43A2-8CE3-7F9408C0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05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2712F-A064-4D3C-8B57-6219DFE48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25F3FF-06BB-42DF-BC1D-19177F2C9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5F202-151E-40D5-8222-976BAC671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9C0C-9473-4EE9-9291-0C83717C912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42469-A680-4D82-8AA3-6F5354A45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87B46-3297-4FE6-9C45-D4FF4A1C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2BBA-03A1-43A2-8CE3-7F9408C0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50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D58D26-8D81-43C9-8D21-EC8901E9EE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C3FDCA-D94F-4EDB-B5FE-3D63B0E4F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4B000-CEAC-4748-B75C-E24E3C9CB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9C0C-9473-4EE9-9291-0C83717C912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1F1AE-A222-4C6E-900C-B50775815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B763B-649B-4C5D-BDDD-8D0BC41D4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2BBA-03A1-43A2-8CE3-7F9408C0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71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5CEC6-663D-4A33-A49D-F9BA5F2DA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EB815-2DA1-4AC8-BDF6-8EAD1EF35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51A5C-3AB4-4E1F-9BE1-5E7F20EFC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9C0C-9473-4EE9-9291-0C83717C912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C762D-5FDD-42D1-83F2-562BA4AAA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0FF4E-EBBE-489E-A6A7-E4F2F428F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2BBA-03A1-43A2-8CE3-7F9408C0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36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9F203-6EF2-44E3-9909-6C2F6FC15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912B5-402C-4127-AC75-84E160B9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8F127-2A16-4A2D-8698-BBC589307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9C0C-9473-4EE9-9291-0C83717C912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8C78B-FA55-4F48-8292-F01972B80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B7826-F9FA-4025-B65A-3458DA5CA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2BBA-03A1-43A2-8CE3-7F9408C0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51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45C9E-6F86-4241-835C-2C21F5555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02275-C547-4153-B5A9-F4B6D2A7A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D2D292-19D3-4FD8-A123-F9628F18A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E3DB8C-855A-43CD-8B99-47EC4E634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9C0C-9473-4EE9-9291-0C83717C912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3CFE3-663E-4BB2-B2F4-46680987F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A4E25-5AC1-439F-8C4B-ED130AFDF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2BBA-03A1-43A2-8CE3-7F9408C0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07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552FC-FBD0-40B3-9934-8AE553C01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66EB3-C134-41B0-BF5B-12859DFA5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63401B-314C-4C24-9809-54054EB1C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FD1CF-501C-4593-BC33-F7F21E24ED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90F699-19C3-40FC-8D11-C15032298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BDB3F4-49FC-4395-971D-10BE7DAF7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9C0C-9473-4EE9-9291-0C83717C912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051B4A-F21C-4BFE-ACD5-DFE66BE5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180CE9-534C-49E0-B792-FE4AEA44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2BBA-03A1-43A2-8CE3-7F9408C0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677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AA60C-D819-44F9-AB0A-B276CF148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B3CA2B-3EC9-4699-88DF-7A2330F45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9C0C-9473-4EE9-9291-0C83717C912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265EA5-EF7A-486C-8079-BF31A9D67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5223B1-FC3E-4DF5-8BEF-FFD54EDF2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2BBA-03A1-43A2-8CE3-7F9408C0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857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B4853D-C0FF-4AAB-A1E6-C56C87EC8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9C0C-9473-4EE9-9291-0C83717C912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776CB7-80CB-49BA-B467-A4BBCF9F8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9F9FB-ED8E-4D42-8DFC-0EEF594D7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2BBA-03A1-43A2-8CE3-7F9408C0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7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3CD18-D0DC-4800-8045-4C9431B45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E2F35-DD63-429E-A164-A821AE777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BF6559-8793-449A-80CC-DE18A8063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457EA-C980-40EC-92BA-064E952A3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9C0C-9473-4EE9-9291-0C83717C912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4BEA0-8AFC-46E3-BA76-7F19B907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19145-FE68-4A15-8AF1-09892C2C5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2BBA-03A1-43A2-8CE3-7F9408C0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22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3558D-E2D3-4F30-B8C7-C418D0432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2A43D-46F3-4F2C-9983-615074B97C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F4BF2-5087-40AA-A1E1-04DD5A660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843E3-021B-488A-95E8-3E447787B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9C0C-9473-4EE9-9291-0C83717C912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A64C52-2737-4707-ABF9-C0DF73F22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6EBB6-AFD3-4AF6-8518-43A617A25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2BBA-03A1-43A2-8CE3-7F9408C0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93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E13382-442B-4888-9886-A0C0D30F2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82FDD-70D0-400F-A181-D1FD7403B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0A4D7-6E55-41C0-B150-9B66BC788D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E9C0C-9473-4EE9-9291-0C83717C912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15EF2-6931-4D98-8497-829CFA9A3A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668-A85C-44C8-B086-4E6843AAB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C2BBA-03A1-43A2-8CE3-7F9408C0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83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676401" y="1989139"/>
            <a:ext cx="881221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 dirty="0"/>
              <a:t>Chapter 6: International Tourism</a:t>
            </a:r>
          </a:p>
          <a:p>
            <a:pPr algn="ctr" eaLnBrk="1" hangingPunct="1"/>
            <a:endParaRPr lang="en-US" altLang="en-US" sz="4000" b="1" dirty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1524000" y="43934"/>
            <a:ext cx="2648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0408FB-E65D-41A2-A114-33E23165DC5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68000" y="15798"/>
            <a:ext cx="1523999" cy="1985287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4453021C-AE19-42AD-9A7A-3BCEB6D03D7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30000" y="6084016"/>
            <a:ext cx="713496" cy="68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55526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C706A-CE87-402A-ADCF-749CEC6E1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Air service agreements typically include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1A8AF-C23E-44D6-A13C-6DCECEAAB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6500" dirty="0">
                <a:effectLst/>
                <a:ea typeface="PMingLiU" panose="02020500000000000000" pitchFamily="18" charset="-120"/>
              </a:rPr>
              <a:t>Routes to be flown, including gateways</a:t>
            </a:r>
            <a:r>
              <a:rPr lang="en-US" sz="6500" dirty="0">
                <a:effectLst/>
                <a:ea typeface="Times New Roman" panose="02020603050405020304" pitchFamily="18" charset="0"/>
              </a:rPr>
              <a:t> </a:t>
            </a:r>
            <a:endParaRPr lang="en-HK" sz="65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6500" dirty="0">
                <a:effectLst/>
                <a:ea typeface="PMingLiU" panose="02020500000000000000" pitchFamily="18" charset="-120"/>
              </a:rPr>
              <a:t>The capacity to be operated, either in terms of number of flights or number of passengers</a:t>
            </a:r>
            <a:endParaRPr lang="en-HK" sz="65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6500" dirty="0">
                <a:effectLst/>
                <a:ea typeface="PMingLiU" panose="02020500000000000000" pitchFamily="18" charset="-120"/>
              </a:rPr>
              <a:t>The designation of the air carrier(s)</a:t>
            </a:r>
            <a:endParaRPr lang="en-HK" sz="65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6500" dirty="0">
                <a:effectLst/>
                <a:ea typeface="PMingLiU" panose="02020500000000000000" pitchFamily="18" charset="-120"/>
              </a:rPr>
              <a:t>How the capacity will be divided between countries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6500" dirty="0">
                <a:effectLst/>
                <a:ea typeface="PMingLiU" panose="02020500000000000000" pitchFamily="18" charset="-120"/>
              </a:rPr>
              <a:t>Tariffs or the prices airlines can charge</a:t>
            </a:r>
            <a:endParaRPr lang="en-HK" sz="65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6500" dirty="0">
                <a:effectLst/>
                <a:ea typeface="PMingLiU" panose="02020500000000000000" pitchFamily="18" charset="-120"/>
              </a:rPr>
              <a:t>Other issues including non-scheduled or charter operations, and cabotage </a:t>
            </a:r>
            <a:endParaRPr lang="en-HK" sz="6500" dirty="0">
              <a:effectLst/>
              <a:ea typeface="PMingLiU" panose="02020500000000000000" pitchFamily="18" charset="-120"/>
            </a:endParaRPr>
          </a:p>
          <a:p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C6120A-1D50-4C15-BB76-BC98A5E82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203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02B9F-B818-4743-84A2-B54A358AA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Freedoms of the Air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AD6301D-2A08-4C46-91DB-80C9BCBAF7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9743" y="1421469"/>
            <a:ext cx="5824880" cy="486225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80B27A-8B8E-45F4-BD84-A4B571E21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528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830C-75A2-44F4-9E38-19D832C1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Tourism as international trade in services</a:t>
            </a:r>
            <a:endParaRPr lang="en-HK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C8C4D32-573D-4518-8C6A-A9BDB7D97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Most international trade today is governed by rules developed by the World Trade Organization (WTO). </a:t>
            </a:r>
          </a:p>
          <a:p>
            <a:pPr lvl="1"/>
            <a:r>
              <a:rPr lang="en-US" dirty="0"/>
              <a:t>Member-driven organization comprised of 164 member and 22 observer governments, </a:t>
            </a:r>
          </a:p>
          <a:p>
            <a:pPr lvl="1"/>
            <a:r>
              <a:rPr lang="en-US" dirty="0"/>
              <a:t>Account for 98% or world trade </a:t>
            </a:r>
          </a:p>
          <a:p>
            <a:pPr lvl="1"/>
            <a:r>
              <a:rPr lang="en-US" dirty="0"/>
              <a:t>About 97% of global GDP. </a:t>
            </a:r>
          </a:p>
          <a:p>
            <a:r>
              <a:rPr lang="en-US" dirty="0"/>
              <a:t>60 agreements and decisions have been developed. </a:t>
            </a:r>
          </a:p>
          <a:p>
            <a:pPr lvl="1"/>
            <a:r>
              <a:rPr lang="en-US" dirty="0"/>
              <a:t>Common, fundamental principles to varying degrees: </a:t>
            </a:r>
          </a:p>
          <a:p>
            <a:pPr lvl="2"/>
            <a:r>
              <a:rPr lang="en-US" dirty="0"/>
              <a:t>Removing discrimination between trading partners (most-favoured nation status) </a:t>
            </a:r>
          </a:p>
          <a:p>
            <a:pPr lvl="2"/>
            <a:r>
              <a:rPr lang="en-US" dirty="0"/>
              <a:t>Treating locally produced and foreign goods equally after they have entered a market (national treatment)</a:t>
            </a:r>
          </a:p>
          <a:p>
            <a:pPr lvl="2"/>
            <a:r>
              <a:rPr lang="en-US" dirty="0"/>
              <a:t>Gradually working toward freer trade by removing trade barriers</a:t>
            </a:r>
          </a:p>
          <a:p>
            <a:pPr lvl="2"/>
            <a:r>
              <a:rPr lang="en-US" dirty="0"/>
              <a:t>Ensuring predictability, stability and transparency through legally binding commitments </a:t>
            </a:r>
          </a:p>
          <a:p>
            <a:pPr lvl="2"/>
            <a:r>
              <a:rPr lang="en-US" dirty="0"/>
              <a:t>Promoting fair competition, and </a:t>
            </a:r>
          </a:p>
          <a:p>
            <a:pPr lvl="2"/>
            <a:r>
              <a:rPr lang="en-US" dirty="0"/>
              <a:t>Aiding economic development</a:t>
            </a:r>
            <a:endParaRPr lang="en-HK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F889AA2-ABC4-49BB-8319-45D1A2F54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6066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6852681-1D97-4733-B290-34F1D030F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Tourism and the </a:t>
            </a:r>
            <a:r>
              <a:rPr lang="en-US" dirty="0"/>
              <a:t>General Agreement on Trade (GATS) in Services</a:t>
            </a:r>
            <a:endParaRPr lang="en-HK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5732086-8799-4DC4-A6FD-DF92F3EB8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/>
              <a:t>About 140 member countries have signed agreements relating to tourism</a:t>
            </a:r>
          </a:p>
          <a:p>
            <a:r>
              <a:rPr lang="en-US" dirty="0"/>
              <a:t>Four aspects of tourism covered: </a:t>
            </a:r>
          </a:p>
          <a:p>
            <a:pPr lvl="1"/>
            <a:r>
              <a:rPr lang="en-US" dirty="0"/>
              <a:t>Hotels and restaurants</a:t>
            </a:r>
          </a:p>
          <a:p>
            <a:pPr lvl="1"/>
            <a:r>
              <a:rPr lang="en-US" dirty="0"/>
              <a:t>Travel agencies and tour operators </a:t>
            </a:r>
          </a:p>
          <a:p>
            <a:pPr lvl="1"/>
            <a:r>
              <a:rPr lang="en-US" dirty="0"/>
              <a:t>tourist guide services, and </a:t>
            </a:r>
          </a:p>
          <a:p>
            <a:pPr lvl="1"/>
            <a:r>
              <a:rPr lang="en-US" dirty="0"/>
              <a:t>‘Other’ </a:t>
            </a:r>
            <a:endParaRPr lang="en-HK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C7C5AE7-A0BD-4281-9180-15E5D49EC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821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DB51E-6532-481E-A619-A7FF02B0C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Tourism can be traded in 1 of 4 ways under GATS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574AA-6329-47FE-A58D-1A8F31072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 1 – Cross-border supply: travel agents, hotels, and travel guides can be accessed electronically from importing countries </a:t>
            </a:r>
          </a:p>
          <a:p>
            <a:r>
              <a:rPr lang="en-US" dirty="0"/>
              <a:t>Mode 2 – Consumption abroad: the mode of supply most typically associated with tourism </a:t>
            </a:r>
          </a:p>
          <a:p>
            <a:r>
              <a:rPr lang="en-US" dirty="0"/>
              <a:t>Mode 3 – Commercial presence: chains of hotels and tour operators frequently set up hotels in multiple locations</a:t>
            </a:r>
          </a:p>
          <a:p>
            <a:r>
              <a:rPr lang="en-US" dirty="0"/>
              <a:t>Mode 4 – Presence of natural persons: tour operators and hotels often employ foreign staff with skill sets that are not readily available in their country of operation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78CFB4-63E4-4654-AAE5-C0E4FB160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1281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Learning Objectives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factors that influence bilateral tourism flows </a:t>
            </a:r>
          </a:p>
          <a:p>
            <a:r>
              <a:rPr lang="en-US" dirty="0"/>
              <a:t>Identify why tourism is a politically selective activity </a:t>
            </a:r>
          </a:p>
          <a:p>
            <a:r>
              <a:rPr lang="en-US" dirty="0"/>
              <a:t>Analyse the role of Bilateral Air Service Agreements in international tourism </a:t>
            </a:r>
          </a:p>
          <a:p>
            <a:r>
              <a:rPr lang="en-US" dirty="0"/>
              <a:t>Describe the Freedoms of the Air </a:t>
            </a:r>
          </a:p>
          <a:p>
            <a:r>
              <a:rPr lang="en-US" dirty="0"/>
              <a:t>Critique the role of the World Trade Organization in tourism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BC5DA3-3504-4568-BDA2-3EAB96E47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14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FEF49-E84F-431C-9E8C-ACFCBD248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8E17C-6ABE-4160-B2B9-FF592E496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/>
              <a:t>Nowhere </a:t>
            </a:r>
            <a:r>
              <a:rPr lang="en-US" dirty="0"/>
              <a:t>in international law does anyone have the right to enter a country </a:t>
            </a:r>
          </a:p>
          <a:p>
            <a:pPr lvl="1"/>
            <a:r>
              <a:rPr lang="en-US" dirty="0"/>
              <a:t>Instead, it is a privilege granted by both the departing and receiving nation or territory </a:t>
            </a:r>
          </a:p>
          <a:p>
            <a:r>
              <a:rPr lang="en-US" dirty="0"/>
              <a:t>Either or both can grant access to facilitate movements or can create barriers to restrict movements </a:t>
            </a:r>
          </a:p>
          <a:p>
            <a:r>
              <a:rPr lang="en-US" dirty="0"/>
              <a:t>International tourism is fundamentally governed by small and big ‘P’ politics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E9A09-5104-4E51-92BF-B31CA53A3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51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6E437-6100-422C-8911-18A40FF6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Conditions enabling bilateral tourism 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09186-9B5C-4329-89A4-281D5E712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Countries must recognize the existence of the other </a:t>
            </a:r>
          </a:p>
          <a:p>
            <a:r>
              <a:rPr lang="en-US" dirty="0"/>
              <a:t>Must have diplomatic relations between countries </a:t>
            </a:r>
          </a:p>
          <a:p>
            <a:r>
              <a:rPr lang="en-US" dirty="0"/>
              <a:t>Commerce or trade agreements must be signed</a:t>
            </a:r>
          </a:p>
          <a:p>
            <a:r>
              <a:rPr lang="en-US" dirty="0"/>
              <a:t>Acceptable entry arrangements must be agreed upon that outline how people can visit, under what conditions and how long they can stay </a:t>
            </a:r>
          </a:p>
          <a:p>
            <a:r>
              <a:rPr lang="en-US" dirty="0"/>
              <a:t>Other barriers broken down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A921E7-1C30-4C3F-91BD-9CC91CEB7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6796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D7135-652F-4B0A-B527-AE123F55A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Politics of visas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150C0-A88C-443C-81E5-DC5D80AD1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Visa policies are a central instrument in mobility restriction as a form of remote control or preemptive action.</a:t>
            </a:r>
          </a:p>
          <a:p>
            <a:r>
              <a:rPr lang="en-US" dirty="0"/>
              <a:t>States generally have policies that favour open borders, unless they are states that tend to face some type of real or perceived external threat</a:t>
            </a:r>
          </a:p>
          <a:p>
            <a:r>
              <a:rPr lang="en-US" dirty="0"/>
              <a:t>Many ways to legally enter a country</a:t>
            </a:r>
          </a:p>
          <a:p>
            <a:pPr lvl="1"/>
            <a:r>
              <a:rPr lang="en-US" dirty="0"/>
              <a:t>Tourist visa easiest way to enter</a:t>
            </a:r>
          </a:p>
          <a:p>
            <a:pPr lvl="1"/>
            <a:r>
              <a:rPr lang="en-US" dirty="0"/>
              <a:t>Therefore, most likely to be abused</a:t>
            </a:r>
          </a:p>
          <a:p>
            <a:pPr lvl="1"/>
            <a:r>
              <a:rPr lang="en-US" dirty="0"/>
              <a:t>Most illegal immigrants enter a country legally as tourists and then overstay </a:t>
            </a:r>
          </a:p>
          <a:p>
            <a:pPr lvl="1"/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74C1B0-C6D8-4544-B690-6A24BE415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516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764AE0A-CD10-4F01-8CD9-B875A8C40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Challenging balancing act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733C902-A691-4AF6-ABDE-E4EB3979F7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HK" sz="2800" dirty="0"/>
              <a:t>Encourage free flow of people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9E5FF46-F3B4-43D4-AF0D-5C81EB5B6E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HK" dirty="0"/>
              <a:t>Social benefits</a:t>
            </a:r>
          </a:p>
          <a:p>
            <a:r>
              <a:rPr lang="en-HK" dirty="0"/>
              <a:t>Economic benefits</a:t>
            </a:r>
          </a:p>
          <a:p>
            <a:r>
              <a:rPr lang="en-HK" dirty="0"/>
              <a:t>Political benefits</a:t>
            </a:r>
          </a:p>
          <a:p>
            <a:r>
              <a:rPr lang="en-HK" dirty="0"/>
              <a:t>Inflow of foreign direct investment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67094A-80E0-4F0E-9DB6-C485CDA30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HK" sz="2800" dirty="0"/>
              <a:t>Protect national security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1C017B3-2475-4D07-88EE-C5AF1A3F9DC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HK" dirty="0"/>
              <a:t>Maintain immigration control</a:t>
            </a:r>
          </a:p>
          <a:p>
            <a:r>
              <a:rPr lang="en-HK" dirty="0"/>
              <a:t>Deter undesirables from entering</a:t>
            </a:r>
          </a:p>
          <a:p>
            <a:r>
              <a:rPr lang="en-HK" dirty="0"/>
              <a:t>Protect borders from illegal immigrants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50AD14-AA24-4527-9CCE-026DB8AE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538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CB1F2-F30E-4E7E-8280-09ED1C706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To waive visa or not?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3362F0-2029-47CC-88B1-145E473A77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HK" sz="2800" dirty="0"/>
              <a:t>Visa waiver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F8D507-C682-4103-8B25-147D249162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Similar economic and political conditions, </a:t>
            </a:r>
          </a:p>
          <a:p>
            <a:r>
              <a:rPr lang="en-US" dirty="0"/>
              <a:t>Nearness </a:t>
            </a:r>
          </a:p>
          <a:p>
            <a:r>
              <a:rPr lang="en-US" dirty="0"/>
              <a:t>Membership of international groupings</a:t>
            </a:r>
          </a:p>
          <a:p>
            <a:r>
              <a:rPr lang="en-US" dirty="0"/>
              <a:t>Friendly country where residents are unlikely to pose a security threat, overstay or commit crimes</a:t>
            </a:r>
            <a:endParaRPr lang="en-HK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5CC2F8E-2667-4ECB-999C-FEB1D2FF5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HK" sz="2800" dirty="0"/>
              <a:t>Visa requirement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EB6A2FE-235B-43D5-8826-EFC4375BD1D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HK" dirty="0"/>
              <a:t>Poor countries</a:t>
            </a:r>
          </a:p>
          <a:p>
            <a:r>
              <a:rPr lang="en-HK" dirty="0"/>
              <a:t>‘Unfriendly’ countries</a:t>
            </a:r>
          </a:p>
          <a:p>
            <a:r>
              <a:rPr lang="en-HK" dirty="0"/>
              <a:t>Politically unstable countries</a:t>
            </a:r>
          </a:p>
          <a:p>
            <a:r>
              <a:rPr lang="en-HK" dirty="0"/>
              <a:t>Oppressive regimes</a:t>
            </a:r>
          </a:p>
          <a:p>
            <a:r>
              <a:rPr lang="en-HK" dirty="0"/>
              <a:t>Higher likelihood of using a tourist visa to overstay or apply for asylum</a:t>
            </a:r>
          </a:p>
          <a:p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4E2636-408E-4219-B2B6-CF35286CC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987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DBD82DF-20A5-42F7-BBE3-A9124E6DA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International air transport (Bilateral Air Service Agreements)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E27A6B6-C3ED-427E-B796-2A3B728FA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do not understand how international aviation works, then you did not understand how international tourism works.</a:t>
            </a:r>
          </a:p>
          <a:p>
            <a:r>
              <a:rPr lang="en-US" dirty="0"/>
              <a:t>Aviation is a form of international trade governed by the same type of trade agreements between countries that also govern other types of trade. </a:t>
            </a:r>
          </a:p>
          <a:p>
            <a:r>
              <a:rPr lang="en-US" dirty="0"/>
              <a:t>Governments own the airspace and therefore can negotiate permission to fly over or through that airspace.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ADF8F09-BF8C-44B7-9DC1-EBC7F710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288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33EF551-3953-4E59-A8B4-BC9EB2E9B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Brief history of international aviation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91F9DB6-2CD1-4C87-8833-BC79C3AC10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cs typeface="Times New Roman" panose="02020603050405020304" pitchFamily="18" charset="0"/>
              </a:rPr>
              <a:t>1929 Warsaw Convention 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Financial liability of airlines in the event of death or accident</a:t>
            </a:r>
          </a:p>
          <a:p>
            <a:pPr eaLnBrk="1" hangingPunct="1"/>
            <a:r>
              <a:rPr lang="en-GB" altLang="en-US" dirty="0">
                <a:cs typeface="Times New Roman" panose="02020603050405020304" pitchFamily="18" charset="0"/>
              </a:rPr>
              <a:t>1944 Chicago Convention on Civil Aviation 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Set broad rules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Confirmed aviation part of international trade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Freedoms of the air</a:t>
            </a:r>
          </a:p>
          <a:p>
            <a:pPr eaLnBrk="1" hangingPunct="1"/>
            <a:r>
              <a:rPr lang="en-GB" altLang="en-US" dirty="0">
                <a:cs typeface="Times New Roman" panose="02020603050405020304" pitchFamily="18" charset="0"/>
              </a:rPr>
              <a:t>1947 Bermuda agreement 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1</a:t>
            </a:r>
            <a:r>
              <a:rPr lang="en-US" altLang="en-US" baseline="30000" dirty="0">
                <a:cs typeface="Times New Roman" panose="02020603050405020304" pitchFamily="18" charset="0"/>
              </a:rPr>
              <a:t>st</a:t>
            </a:r>
            <a:r>
              <a:rPr lang="en-US" altLang="en-US" dirty="0">
                <a:cs typeface="Times New Roman" panose="02020603050405020304" pitchFamily="18" charset="0"/>
              </a:rPr>
              <a:t> agreement – set rules still used today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463BCA-2C7C-409B-A120-C44EE0FBF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963</Words>
  <Application>Microsoft Office PowerPoint</Application>
  <PresentationFormat>Widescreen</PresentationFormat>
  <Paragraphs>107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Office Theme</vt:lpstr>
      <vt:lpstr>PowerPoint Presentation</vt:lpstr>
      <vt:lpstr>Learning Objectives</vt:lpstr>
      <vt:lpstr>Key points</vt:lpstr>
      <vt:lpstr>Conditions enabling bilateral tourism flows</vt:lpstr>
      <vt:lpstr>Politics of visas</vt:lpstr>
      <vt:lpstr>Challenging balancing act</vt:lpstr>
      <vt:lpstr>To waive visa or not?</vt:lpstr>
      <vt:lpstr>International air transport (Bilateral Air Service Agreements)</vt:lpstr>
      <vt:lpstr>Brief history of international aviation</vt:lpstr>
      <vt:lpstr>Air service agreements typically include</vt:lpstr>
      <vt:lpstr>Freedoms of the Air</vt:lpstr>
      <vt:lpstr>Tourism as international trade in services</vt:lpstr>
      <vt:lpstr>Tourism and the General Agreement on Trade (GATS) in Services</vt:lpstr>
      <vt:lpstr>Tourism can be traded in 1 of 4 ways under GATS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2021-09-07T15:50:41Z</dcterms:created>
  <dcterms:modified xsi:type="dcterms:W3CDTF">2021-09-07T15:51:21Z</dcterms:modified>
</cp:coreProperties>
</file>